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61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5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notesSlides/notesSlide1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</p:sldMasterIdLst>
  <p:notesMasterIdLst>
    <p:notesMasterId r:id="rId40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80" r:id="rId32"/>
    <p:sldId id="273" r:id="rId33"/>
    <p:sldId id="279" r:id="rId34"/>
    <p:sldId id="274" r:id="rId35"/>
    <p:sldId id="276" r:id="rId36"/>
    <p:sldId id="277" r:id="rId37"/>
    <p:sldId id="275" r:id="rId38"/>
    <p:sldId id="278" r:id="rId39"/>
  </p:sldIdLst>
  <p:sldSz cx="10080625" cy="7559675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416" y="-108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29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55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554" name="PlaceHolder 3"/>
          <p:cNvSpPr>
            <a:spLocks noGrp="1"/>
          </p:cNvSpPr>
          <p:nvPr>
            <p:ph type="dt"/>
          </p:nvPr>
        </p:nvSpPr>
        <p:spPr>
          <a:xfrm>
            <a:off x="427860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55" name="PlaceHolder 4"/>
          <p:cNvSpPr>
            <a:spLocks noGrp="1"/>
          </p:cNvSpPr>
          <p:nvPr>
            <p:ph type="ftr"/>
          </p:nvPr>
        </p:nvSpPr>
        <p:spPr>
          <a:xfrm>
            <a:off x="0" y="1015704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56" name="PlaceHolder 5"/>
          <p:cNvSpPr>
            <a:spLocks noGrp="1"/>
          </p:cNvSpPr>
          <p:nvPr>
            <p:ph type="sldNum"/>
          </p:nvPr>
        </p:nvSpPr>
        <p:spPr>
          <a:xfrm>
            <a:off x="4278600" y="1015704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743E974-CC59-4C27-9502-78CDA9B25AC1}" type="slidenum">
              <a:rPr lang="de-DE" sz="1400">
                <a:latin typeface="Times New Roman"/>
              </a:rPr>
              <a:pPr algn="r"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1D3781D-7A42-4072-AE49-0EFF273EF20C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DD8FAA2-EC79-4A64-8E44-E6765D311CA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57D2A8C-3AE5-47B6-BFF1-C3C7FB0756F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12</a:t>
            </a:fld>
            <a:endParaRPr/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2DB0417-5B88-4B55-BC6C-74123F7924D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0F1BC7-66CA-41BA-AE60-82DF55DE7E0A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14</a:t>
            </a:fld>
            <a:endParaRPr/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5D1B6EF-C399-44F3-AA6A-F4C75869048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5F308AA-A614-4514-A0A5-5BB3E1EE03E7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23</a:t>
            </a:fld>
            <a:endParaRPr/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11AAD7A-B585-4CFC-BE76-59386FCA349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24</a:t>
            </a:fld>
            <a:endParaRPr/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F3E86BE-B3AB-4043-A16E-7EF926EF6186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25</a:t>
            </a:fld>
            <a:endParaRPr/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88A8FD1-6AE6-48B1-AD6C-BC25E633EBA9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2</a:t>
            </a:fld>
            <a:endParaRPr/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792B50E-D242-453D-A5D5-F85129710B6C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000" strike="noStrike">
                <a:solidFill>
                  <a:srgbClr val="000000"/>
                </a:solidFill>
                <a:latin typeface="Arial"/>
                <a:ea typeface="Arial Unicode MS"/>
              </a:rPr>
              <a:t>- Schwierigkeiten: Schnittstelle zwischen GUI und Logik</a:t>
            </a:r>
            <a:endParaRPr/>
          </a:p>
          <a:p>
            <a:pPr>
              <a:lnSpc>
                <a:spcPct val="100000"/>
              </a:lnSpc>
            </a:pPr>
            <a:r>
              <a:rPr lang="de-DE" sz="2000" strike="noStrike">
                <a:solidFill>
                  <a:srgbClr val="000000"/>
                </a:solidFill>
                <a:latin typeface="Arial"/>
                <a:ea typeface="Arial Unicode MS"/>
              </a:rPr>
              <a:t>-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5955466-965C-4649-8C72-159CB63B5A0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4</a:t>
            </a:fld>
            <a:endParaRPr/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3FA4BBFB-3EF7-4CDD-94CC-BA30AD70304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DD0D8FA-536C-4EF9-AFB0-BC9112402E0E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7</a:t>
            </a:fld>
            <a:endParaRPr/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A315303-20B6-4276-B6C8-023CFEAACC91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3F8CBF89-B59C-4128-B9D1-BF85BFB66D3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9</a:t>
            </a:fld>
            <a:endParaRPr/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CE0E6E6-E099-4CA7-84BE-78C0387CB6B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10</a:t>
            </a:fld>
            <a:endParaRPr/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719640" y="4679640"/>
            <a:ext cx="6119640" cy="5040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3" name="Grafik 352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54" name="Grafik 35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Grafik 36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3" name="Grafik 392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94" name="Grafik 39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32" name="Grafik 431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433" name="Grafik 432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71" name="Grafik 470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472" name="Grafik 471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10" name="Grafik 509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511" name="Grafik 510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9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1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6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50" name="Grafik 549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551" name="Grafik 550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Grafik 75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5" name="Grafik 114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16" name="Grafik 115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4" name="Grafik 15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55" name="Grafik 154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4" name="Grafik 19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195" name="Grafik 194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6" name="Grafik 235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37" name="Grafik 236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74" name="Grafik 27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275" name="Grafik 274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504000" y="288000"/>
            <a:ext cx="7020360" cy="5785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504000" y="4113720"/>
            <a:ext cx="90727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153040" y="182376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515304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504000" y="4113720"/>
            <a:ext cx="442728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13" name="Grafik 312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  <p:pic>
        <p:nvPicPr>
          <p:cNvPr id="314" name="Grafik 313"/>
          <p:cNvPicPr/>
          <p:nvPr/>
        </p:nvPicPr>
        <p:blipFill>
          <a:blip r:embed="rId2" cstate="print"/>
          <a:stretch/>
        </p:blipFill>
        <p:spPr>
          <a:xfrm>
            <a:off x="2293200" y="1823760"/>
            <a:ext cx="549396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5935525A-E57C-4656-9BE7-A776C5A7123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9510691C-6ED5-4C87-9903-F89B8C880A3E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vert="vert" lIns="0" tIns="0" rIns="0" bIns="0"/>
          <a:lstStyle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B0939FB4-CEB7-44BD-866D-866477E30E2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7308720" y="301680"/>
            <a:ext cx="2266920" cy="5851440"/>
          </a:xfrm>
          <a:prstGeom prst="rect">
            <a:avLst/>
          </a:prstGeom>
        </p:spPr>
        <p:txBody>
          <a:bodyPr vert="vert"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503280" y="301680"/>
            <a:ext cx="6653160" cy="5851440"/>
          </a:xfrm>
          <a:prstGeom prst="rect">
            <a:avLst/>
          </a:prstGeom>
        </p:spPr>
        <p:txBody>
          <a:bodyPr vert="vert" lIns="0" tIns="0" rIns="0" bIns="0"/>
          <a:lstStyle/>
          <a:p>
            <a:pPr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  <a:p>
            <a:pPr lvl="1">
              <a:lnSpc>
                <a:spcPct val="90000"/>
              </a:lnSpc>
              <a:buFont typeface="Arial"/>
              <a:buChar char="•"/>
            </a:pP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2">
              <a:lnSpc>
                <a:spcPct val="90000"/>
              </a:lnSpc>
              <a:buFont typeface="Arial"/>
              <a:buChar char="•"/>
            </a:pP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3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4">
              <a:lnSpc>
                <a:spcPct val="90000"/>
              </a:lnSpc>
              <a:buFont typeface="Arial"/>
              <a:buChar char="•"/>
            </a:pPr>
            <a:r>
              <a:rPr lang="de-DE" strike="noStrike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3119A04E-66F1-4C38-901A-63BEE4E71BBF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4000" y="300960"/>
            <a:ext cx="907236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36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475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476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3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77" name="PlaceHolder 5"/>
          <p:cNvSpPr>
            <a:spLocks noGrp="1"/>
          </p:cNvSpPr>
          <p:nvPr>
            <p:ph type="sldNum"/>
          </p:nvPr>
        </p:nvSpPr>
        <p:spPr>
          <a:xfrm>
            <a:off x="722772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088CED-7C08-42EC-AAB7-54F79AF644FD}" type="slidenum">
              <a:rPr lang="de-DE" sz="1400">
                <a:latin typeface="Times New Roman"/>
              </a:rPr>
              <a:pPr algn="r"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rafik 511"/>
          <p:cNvPicPr/>
          <p:nvPr/>
        </p:nvPicPr>
        <p:blipFill>
          <a:blip r:embed="rId14" cstate="print"/>
          <a:stretch/>
        </p:blipFill>
        <p:spPr>
          <a:xfrm>
            <a:off x="-58320" y="107640"/>
            <a:ext cx="7795080" cy="1607400"/>
          </a:xfrm>
          <a:prstGeom prst="rect">
            <a:avLst/>
          </a:prstGeom>
          <a:ln>
            <a:noFill/>
          </a:ln>
        </p:spPr>
      </p:pic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504000" y="288000"/>
            <a:ext cx="7020360" cy="1247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634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504000" y="1823760"/>
            <a:ext cx="907272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462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405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347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9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900">
                <a:latin typeface="Arial"/>
              </a:rPr>
              <a:t>Seventh Outline Level</a:t>
            </a:r>
            <a:endParaRPr/>
          </a:p>
        </p:txBody>
      </p:sp>
      <p:sp>
        <p:nvSpPr>
          <p:cNvPr id="515" name="PlaceHolder 3"/>
          <p:cNvSpPr>
            <a:spLocks noGrp="1"/>
          </p:cNvSpPr>
          <p:nvPr>
            <p:ph type="dt"/>
          </p:nvPr>
        </p:nvSpPr>
        <p:spPr>
          <a:xfrm>
            <a:off x="504000" y="6886080"/>
            <a:ext cx="2348280" cy="520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16" name="PlaceHolder 4"/>
          <p:cNvSpPr>
            <a:spLocks noGrp="1"/>
          </p:cNvSpPr>
          <p:nvPr>
            <p:ph type="ftr"/>
          </p:nvPr>
        </p:nvSpPr>
        <p:spPr>
          <a:xfrm>
            <a:off x="3447000" y="6886080"/>
            <a:ext cx="3195360" cy="5209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17" name="PlaceHolder 5"/>
          <p:cNvSpPr>
            <a:spLocks noGrp="1"/>
          </p:cNvSpPr>
          <p:nvPr>
            <p:ph type="sldNum"/>
          </p:nvPr>
        </p:nvSpPr>
        <p:spPr>
          <a:xfrm>
            <a:off x="7227360" y="6886080"/>
            <a:ext cx="2348280" cy="5209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76116F84-126D-4F60-9885-A96A458D4FED}" type="slidenum">
              <a:rPr lang="de-DE" sz="1400">
                <a:latin typeface="Times New Roman"/>
              </a:rPr>
              <a:pPr algn="r"/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04825" y="1763713"/>
            <a:ext cx="9072563" cy="498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FDC84-F311-43B8-9E05-57AE12637A3C}" type="datetimeFigureOut">
              <a:rPr lang="de-CH" smtClean="0"/>
              <a:pPr/>
              <a:t>16.03.2015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F0D7-A5B1-43F6-B544-3C60A8FAB545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826567BC-280E-4EC9-BD7E-19D929DF7130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87240" y="1884240"/>
            <a:ext cx="8694720" cy="314496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de-DE" sz="60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7240" y="5059440"/>
            <a:ext cx="8694720" cy="16527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2400" strike="noStrike">
                <a:solidFill>
                  <a:srgbClr val="898989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D8BD1FD4-2B33-483C-AB36-926E6BE381B5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503280" y="1768320"/>
            <a:ext cx="4459320" cy="438480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5114880" y="1768320"/>
            <a:ext cx="4460760" cy="438480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27AFC487-1B26-4863-8FE7-3A28F844D3A4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93720" y="403200"/>
            <a:ext cx="8694720" cy="146052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93720" y="1852560"/>
            <a:ext cx="4265640" cy="907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400" b="1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title"/>
          </p:nvPr>
        </p:nvSpPr>
        <p:spPr>
          <a:xfrm>
            <a:off x="693720" y="2760840"/>
            <a:ext cx="4265640" cy="40622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03720" y="1852560"/>
            <a:ext cx="4284720" cy="907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400" b="1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200" name="PlaceHolder 5"/>
          <p:cNvSpPr>
            <a:spLocks noGrp="1"/>
          </p:cNvSpPr>
          <p:nvPr>
            <p:ph type="title"/>
          </p:nvPr>
        </p:nvSpPr>
        <p:spPr>
          <a:xfrm>
            <a:off x="5103720" y="2760840"/>
            <a:ext cx="4284720" cy="40622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201" name="PlaceHolder 6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2" name="PlaceHolder 7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203" name="PlaceHolder 8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66FD97AA-C9ED-4FCD-B0C4-404AC4AF42D9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599EC54E-A308-4D5C-91F0-E9A6EB9BAFB3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278" name="PlaceHolder 3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6DB6CC37-EBB5-47CA-BC60-4147D2CE860D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  <p:sp>
        <p:nvSpPr>
          <p:cNvPr id="279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93720" y="503280"/>
            <a:ext cx="3251160" cy="1765440"/>
          </a:xfrm>
          <a:prstGeom prst="rect">
            <a:avLst/>
          </a:prstGeom>
        </p:spPr>
        <p:txBody>
          <a:bodyPr lIns="0" tIns="0" rIns="0" bIns="0" anchor="b" anchorCtr="1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Titelmasterformat durch Klicken bearbeiten</a:t>
            </a:r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4286160" y="1089000"/>
            <a:ext cx="5102280" cy="537228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
</a:t>
            </a:r>
            <a:r>
              <a:rPr lang="de-DE" sz="2800" strike="noStrike">
                <a:solidFill>
                  <a:srgbClr val="000000"/>
                </a:solidFill>
                <a:latin typeface="Calibri"/>
              </a:rPr>
              <a:t>Zweite Ebene
</a:t>
            </a:r>
            <a:r>
              <a:rPr lang="de-DE" sz="2400" strike="noStrike">
                <a:solidFill>
                  <a:srgbClr val="000000"/>
                </a:solidFill>
                <a:latin typeface="Calibri"/>
              </a:rPr>
              <a:t>Dritte Ebene
</a:t>
            </a:r>
            <a:r>
              <a:rPr lang="de-DE" sz="2000" strike="noStrike">
                <a:solidFill>
                  <a:srgbClr val="000000"/>
                </a:solidFill>
                <a:latin typeface="Calibri"/>
              </a:rPr>
              <a:t>Vierte Ebene
Fünfte Ebene</a:t>
            </a:r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93720" y="2268360"/>
            <a:ext cx="3251160" cy="42004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1600" strike="noStrike">
                <a:solidFill>
                  <a:srgbClr val="000000"/>
                </a:solidFill>
                <a:latin typeface="Arial"/>
                <a:ea typeface="Arial Unicode MS"/>
              </a:rPr>
              <a:t>Textmasterformat bearbeiten</a:t>
            </a:r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 anchorCtr="1"/>
          <a:lstStyle/>
          <a:p>
            <a:endParaRPr/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fld id="{EF8C7E69-104F-45CF-A19B-C899FCA714E8}" type="slidenum">
              <a:rPr lang="de-DE" sz="1400" strike="noStrike">
                <a:solidFill>
                  <a:srgbClr val="000000"/>
                </a:solidFill>
                <a:latin typeface="Times New Roman"/>
                <a:ea typeface="Tahoma"/>
              </a:rPr>
              <a:pPr algn="r">
                <a:lnSpc>
                  <a:spcPct val="100000"/>
                </a:lnSpc>
              </a:pPr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000" strike="noStrike">
                <a:solidFill>
                  <a:srgbClr val="000000"/>
                </a:solidFill>
                <a:latin typeface="Arial"/>
                <a:ea typeface="Arial Unicode MS"/>
              </a:rPr>
              <a:t>VOKABELTRAINER</a:t>
            </a:r>
            <a:r>
              <a:rPr lang="de-DE" sz="3200" strike="noStrike">
                <a:solidFill>
                  <a:srgbClr val="000000"/>
                </a:solidFill>
                <a:latin typeface="Arial"/>
                <a:ea typeface="Arial Unicode MS"/>
              </a:rPr>
              <a:t>
speedspeak</a:t>
            </a:r>
            <a:endParaRPr/>
          </a:p>
        </p:txBody>
      </p:sp>
      <p:sp>
        <p:nvSpPr>
          <p:cNvPr id="5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/>
            <a:endParaRPr/>
          </a:p>
        </p:txBody>
      </p:sp>
      <p:pic>
        <p:nvPicPr>
          <p:cNvPr id="559" name="Grafik 558"/>
          <p:cNvPicPr/>
          <p:nvPr/>
        </p:nvPicPr>
        <p:blipFill>
          <a:blip r:embed="rId3" cstate="print"/>
          <a:stretch/>
        </p:blipFill>
        <p:spPr>
          <a:xfrm>
            <a:off x="547920" y="1555559"/>
            <a:ext cx="8092792" cy="600411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6" name="Grafik 575"/>
          <p:cNvPicPr/>
          <p:nvPr/>
        </p:nvPicPr>
        <p:blipFill>
          <a:blip r:embed="rId3" cstate="print"/>
          <a:stretch/>
        </p:blipFill>
        <p:spPr>
          <a:xfrm>
            <a:off x="1171800" y="1404000"/>
            <a:ext cx="7720200" cy="578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8" name="Grafik 577"/>
          <p:cNvPicPr/>
          <p:nvPr/>
        </p:nvPicPr>
        <p:blipFill>
          <a:blip r:embed="rId3" cstate="print"/>
          <a:stretch/>
        </p:blipFill>
        <p:spPr>
          <a:xfrm>
            <a:off x="1180080" y="1404000"/>
            <a:ext cx="7675920" cy="579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80" name="Grafik 579"/>
          <p:cNvPicPr/>
          <p:nvPr/>
        </p:nvPicPr>
        <p:blipFill>
          <a:blip r:embed="rId3" cstate="print"/>
          <a:stretch/>
        </p:blipFill>
        <p:spPr>
          <a:xfrm>
            <a:off x="1224000" y="1440000"/>
            <a:ext cx="76388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82" name="Grafik 581"/>
          <p:cNvPicPr/>
          <p:nvPr/>
        </p:nvPicPr>
        <p:blipFill>
          <a:blip r:embed="rId3" cstate="print"/>
          <a:stretch/>
        </p:blipFill>
        <p:spPr>
          <a:xfrm>
            <a:off x="1297800" y="1476000"/>
            <a:ext cx="7463880" cy="55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
</a:t>
            </a:r>
            <a:r>
              <a:rPr lang="de-DE" sz="2800" strike="noStrike">
                <a:solidFill>
                  <a:srgbClr val="000000"/>
                </a:solidFill>
                <a:latin typeface="Arial"/>
                <a:ea typeface="Arial Unicode MS"/>
              </a:rPr>
              <a:t>Klassendiagramm (UML)</a:t>
            </a:r>
            <a:endParaRPr/>
          </a:p>
        </p:txBody>
      </p:sp>
      <p:pic>
        <p:nvPicPr>
          <p:cNvPr id="584" name="Grafik 583"/>
          <p:cNvPicPr/>
          <p:nvPr/>
        </p:nvPicPr>
        <p:blipFill>
          <a:blip r:embed="rId3" cstate="print"/>
          <a:stretch/>
        </p:blipFill>
        <p:spPr>
          <a:xfrm>
            <a:off x="15840" y="70560"/>
            <a:ext cx="9992160" cy="684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Architektur</a:t>
            </a:r>
            <a:endParaRPr/>
          </a:p>
        </p:txBody>
      </p:sp>
      <p:sp>
        <p:nvSpPr>
          <p:cNvPr id="586" name="TextShape 2"/>
          <p:cNvSpPr txBox="1"/>
          <p:nvPr/>
        </p:nvSpPr>
        <p:spPr>
          <a:xfrm>
            <a:off x="389520" y="1784520"/>
            <a:ext cx="9072720" cy="51274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Aufteilung nach MVC: </a:t>
            </a:r>
            <a:r>
              <a:rPr lang="de-DE" sz="3200" b="1" strike="noStrike" dirty="0">
                <a:solidFill>
                  <a:srgbClr val="000000"/>
                </a:solidFill>
                <a:latin typeface="Arial"/>
                <a:ea typeface="Arial Unicode MS"/>
              </a:rPr>
              <a:t>Model – View – Controller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endParaRPr lang="de-DE" sz="3200" b="1" strike="noStrike" dirty="0" smtClean="0">
              <a:solidFill>
                <a:srgbClr val="000000"/>
              </a:solidFill>
              <a:latin typeface="Arial"/>
              <a:ea typeface="Arial Unicode MS"/>
            </a:endParaRPr>
          </a:p>
          <a:p>
            <a:pPr lvl="2">
              <a:lnSpc>
                <a:spcPct val="100000"/>
              </a:lnSpc>
              <a:buSzPct val="45000"/>
            </a:pPr>
            <a:r>
              <a:rPr lang="de-DE" sz="3200" b="1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Vorteile</a:t>
            </a:r>
            <a:r>
              <a:rPr lang="de-DE" sz="3200" b="1" strike="noStrike" dirty="0">
                <a:solidFill>
                  <a:srgbClr val="000000"/>
                </a:solidFill>
                <a:latin typeface="Arial"/>
                <a:ea typeface="Arial Unicode MS"/>
              </a:rPr>
              <a:t>: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Strukturierung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Übersichtlichkeit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Lose Struktur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b="1" strike="noStrike" dirty="0">
                <a:solidFill>
                  <a:srgbClr val="000000"/>
                </a:solidFill>
                <a:latin typeface="Arial"/>
                <a:ea typeface="Arial Unicode MS"/>
              </a:rPr>
              <a:t>Nachteile:</a:t>
            </a: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Teilweise mehr Code notwendig</a:t>
            </a:r>
            <a:endParaRPr dirty="0"/>
          </a:p>
          <a:p>
            <a:pPr lvl="2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für Anfänger eher komplex</a:t>
            </a:r>
            <a:endParaRPr dirty="0"/>
          </a:p>
          <a:p>
            <a:pPr>
              <a:lnSpc>
                <a:spcPct val="100000"/>
              </a:lnSpc>
              <a:buSzPct val="45000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>
                <a:latin typeface="Arial"/>
              </a:rPr>
              <a:t>Model	</a:t>
            </a:r>
            <a:endParaRPr/>
          </a:p>
        </p:txBody>
      </p:sp>
      <p:sp>
        <p:nvSpPr>
          <p:cNvPr id="588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89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Programmlogik nur in der Model-Klasse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Klasse Register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Klasse Card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Weitere Klassen: </a:t>
            </a:r>
            <a:r>
              <a:rPr lang="de-DE" sz="4620" dirty="0" smtClean="0">
                <a:latin typeface="Arial"/>
              </a:rPr>
              <a:t/>
            </a:r>
            <a:br>
              <a:rPr lang="de-DE" sz="4620" dirty="0" smtClean="0">
                <a:latin typeface="Arial"/>
              </a:rPr>
            </a:br>
            <a:r>
              <a:rPr lang="de-DE" sz="4620" dirty="0" smtClean="0">
                <a:latin typeface="Arial"/>
              </a:rPr>
              <a:t> - Language</a:t>
            </a:r>
            <a:br>
              <a:rPr lang="de-DE" sz="4620" dirty="0" smtClean="0">
                <a:latin typeface="Arial"/>
              </a:rPr>
            </a:br>
            <a:r>
              <a:rPr lang="de-DE" sz="4620" dirty="0" smtClean="0">
                <a:latin typeface="Arial"/>
              </a:rPr>
              <a:t> - </a:t>
            </a:r>
            <a:r>
              <a:rPr lang="de-DE" sz="4620" dirty="0" err="1" smtClean="0">
                <a:latin typeface="Arial"/>
              </a:rPr>
              <a:t>TranslationDataSet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 dirty="0" smtClean="0">
                <a:latin typeface="Arial"/>
              </a:rPr>
              <a:t>View-Klassen</a:t>
            </a:r>
            <a:endParaRPr dirty="0"/>
          </a:p>
        </p:txBody>
      </p:sp>
      <p:sp>
        <p:nvSpPr>
          <p:cNvPr id="591" name="TextShape 2"/>
          <p:cNvSpPr txBox="1"/>
          <p:nvPr/>
        </p:nvSpPr>
        <p:spPr>
          <a:xfrm>
            <a:off x="504000" y="2507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buSzPct val="45000"/>
              <a:buFont typeface="Arial" pitchFamily="34" charset="0"/>
              <a:buChar char="•"/>
            </a:pPr>
            <a:r>
              <a:rPr lang="de-DE" sz="4620" dirty="0" smtClean="0">
                <a:latin typeface="Arial"/>
              </a:rPr>
              <a:t>Code </a:t>
            </a:r>
            <a:r>
              <a:rPr lang="de-DE" sz="4620" dirty="0">
                <a:latin typeface="Arial"/>
              </a:rPr>
              <a:t>für </a:t>
            </a:r>
            <a:r>
              <a:rPr lang="de-DE" sz="4620" dirty="0" smtClean="0">
                <a:latin typeface="Arial"/>
              </a:rPr>
              <a:t>grafische Oberfläche</a:t>
            </a:r>
          </a:p>
          <a:p>
            <a:pPr>
              <a:buSzPct val="45000"/>
              <a:buFont typeface="Arial" pitchFamily="34" charset="0"/>
              <a:buChar char="•"/>
            </a:pP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Klasse </a:t>
            </a:r>
            <a:r>
              <a:rPr lang="de-DE" sz="4620" dirty="0" err="1">
                <a:latin typeface="Arial"/>
              </a:rPr>
              <a:t>MainView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Klasse </a:t>
            </a:r>
            <a:r>
              <a:rPr lang="de-DE" sz="4620" dirty="0" err="1">
                <a:latin typeface="Arial"/>
              </a:rPr>
              <a:t>EditCardsView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Klasse </a:t>
            </a:r>
            <a:r>
              <a:rPr lang="de-DE" sz="4620" dirty="0" err="1">
                <a:latin typeface="Arial"/>
              </a:rPr>
              <a:t>LearningView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 dirty="0" smtClean="0">
                <a:latin typeface="Arial"/>
              </a:rPr>
              <a:t>Aufbau GUI</a:t>
            </a:r>
            <a:endParaRPr dirty="0"/>
          </a:p>
        </p:txBody>
      </p:sp>
      <p:sp>
        <p:nvSpPr>
          <p:cNvPr id="593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4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026" name="Picture 2" descr="F:\lernkartei\Distribution\images\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912" y="1475581"/>
            <a:ext cx="7920880" cy="5926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504000" y="288000"/>
            <a:ext cx="820872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 dirty="0" smtClean="0">
                <a:latin typeface="Arial"/>
              </a:rPr>
              <a:t>Lernen starten</a:t>
            </a:r>
            <a:endParaRPr dirty="0"/>
          </a:p>
        </p:txBody>
      </p:sp>
      <p:sp>
        <p:nvSpPr>
          <p:cNvPr id="593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4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051" name="Picture 3" descr="F:\lernkartei\Distribution\images\learning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808" y="1403573"/>
            <a:ext cx="8136904" cy="60886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Ablauf </a:t>
            </a:r>
            <a:endParaRPr/>
          </a:p>
        </p:txBody>
      </p:sp>
      <p:sp>
        <p:nvSpPr>
          <p:cNvPr id="561" name="TextShape 2"/>
          <p:cNvSpPr txBox="1"/>
          <p:nvPr/>
        </p:nvSpPr>
        <p:spPr>
          <a:xfrm>
            <a:off x="609480" y="2260080"/>
            <a:ext cx="8607296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 Planung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Geschäftsprozesse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Aufbau der grafischen Benutzeroberfläche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Architektur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Demonstration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Was haben wir gelernt?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Fragen und Antworten</a:t>
            </a:r>
            <a:endParaRPr dirty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0" y="323453"/>
            <a:ext cx="9000808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 dirty="0" smtClean="0">
                <a:latin typeface="Arial"/>
              </a:rPr>
              <a:t>Karten verwalten</a:t>
            </a:r>
            <a:endParaRPr dirty="0"/>
          </a:p>
        </p:txBody>
      </p:sp>
      <p:sp>
        <p:nvSpPr>
          <p:cNvPr id="593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94" name="TextShape 3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074" name="Picture 2" descr="F:\lernkartei\Distribution\images\editCards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896" y="1475581"/>
            <a:ext cx="8127438" cy="6084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r>
              <a:rPr lang="de-DE" sz="6340" dirty="0">
                <a:latin typeface="Arial"/>
              </a:rPr>
              <a:t>Controller	</a:t>
            </a:r>
            <a:endParaRPr dirty="0"/>
          </a:p>
        </p:txBody>
      </p:sp>
      <p:pic>
        <p:nvPicPr>
          <p:cNvPr id="596" name="Grafik 595"/>
          <p:cNvPicPr/>
          <p:nvPr/>
        </p:nvPicPr>
        <p:blipFill>
          <a:blip r:embed="rId2" cstate="print"/>
          <a:stretch/>
        </p:blipFill>
        <p:spPr>
          <a:xfrm>
            <a:off x="672480" y="2023920"/>
            <a:ext cx="868752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Was haben wir gelernt?</a:t>
            </a:r>
            <a:endParaRPr/>
          </a:p>
        </p:txBody>
      </p:sp>
      <p:sp>
        <p:nvSpPr>
          <p:cNvPr id="599" name="TextShape 2"/>
          <p:cNvSpPr txBox="1"/>
          <p:nvPr/>
        </p:nvSpPr>
        <p:spPr>
          <a:xfrm>
            <a:off x="504000" y="1823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buSzPct val="45000"/>
              <a:buFont typeface="Arial" pitchFamily="34" charset="0"/>
              <a:buChar char="•"/>
            </a:pP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Aufgabenverteilung → modular?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GUI: Liebe zum Detail → zeitintensiv!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Web für Problemlösungen benutzen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Was haben wir gelernt?</a:t>
            </a:r>
            <a:endParaRPr/>
          </a:p>
        </p:txBody>
      </p:sp>
      <p:sp>
        <p:nvSpPr>
          <p:cNvPr id="601" name="TextShape 2"/>
          <p:cNvSpPr txBox="1"/>
          <p:nvPr/>
        </p:nvSpPr>
        <p:spPr>
          <a:xfrm>
            <a:off x="504000" y="23277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Kommunikation zwischen Gruppenmitgliedern wichtig	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Prioritäten setzen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>
                <a:latin typeface="Arial"/>
              </a:rPr>
              <a:t>Dokumentation verbraucht sehr viel Zeit</a:t>
            </a:r>
            <a:endParaRPr dirty="0"/>
          </a:p>
          <a:p>
            <a:pPr>
              <a:buSzPct val="45000"/>
              <a:buFont typeface="Arial" pitchFamily="34" charset="0"/>
              <a:buChar char="•"/>
            </a:pPr>
            <a:r>
              <a:rPr lang="de-DE" sz="4620" dirty="0" err="1">
                <a:latin typeface="Arial"/>
              </a:rPr>
              <a:t>Versioniertes</a:t>
            </a:r>
            <a:r>
              <a:rPr lang="de-DE" sz="4620" dirty="0">
                <a:latin typeface="Arial"/>
              </a:rPr>
              <a:t> Arbeiten mit </a:t>
            </a:r>
            <a:r>
              <a:rPr lang="de-DE" sz="4620" dirty="0" err="1">
                <a:latin typeface="Arial"/>
              </a:rPr>
              <a:t>Github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5400" strike="noStrike">
                <a:solidFill>
                  <a:srgbClr val="000000"/>
                </a:solidFill>
                <a:latin typeface="Arial"/>
                <a:ea typeface="Arial Unicode MS"/>
              </a:rPr>
              <a:t>Demo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Shape 1"/>
          <p:cNvSpPr txBox="1"/>
          <p:nvPr/>
        </p:nvSpPr>
        <p:spPr>
          <a:xfrm>
            <a:off x="432000" y="1096200"/>
            <a:ext cx="9071640" cy="585180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5400" strike="noStrike">
                <a:solidFill>
                  <a:srgbClr val="000000"/>
                </a:solidFill>
                <a:latin typeface="Arial"/>
                <a:ea typeface="Arial Unicode MS"/>
              </a:rPr>
              <a:t>...noch Fragen?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Aufgabenverteilung</a:t>
            </a:r>
            <a:endParaRPr/>
          </a:p>
        </p:txBody>
      </p:sp>
      <p:sp>
        <p:nvSpPr>
          <p:cNvPr id="563" name="TextShape 2"/>
          <p:cNvSpPr txBox="1"/>
          <p:nvPr/>
        </p:nvSpPr>
        <p:spPr>
          <a:xfrm>
            <a:off x="433080" y="27309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Ruel: </a:t>
            </a:r>
            <a:r>
              <a:rPr lang="de-DE" sz="3200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GUI und Schnittstellen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Elias: Logik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Daniel: Logik, Dokumentation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Vorgehensweise</a:t>
            </a:r>
            <a:endParaRPr/>
          </a:p>
        </p:txBody>
      </p:sp>
      <p:sp>
        <p:nvSpPr>
          <p:cNvPr id="565" name="TextShape 2"/>
          <p:cNvSpPr txBox="1"/>
          <p:nvPr/>
        </p:nvSpPr>
        <p:spPr>
          <a:xfrm>
            <a:off x="489960" y="1979637"/>
            <a:ext cx="9072720" cy="5328592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Konzeption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Pflichtenheft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UML-Klassendiagramm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GUI skizzieren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Entwicklung 1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Schwerpunkt Logik, danach GUI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Wichtige Klassen implementieren 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Funktionen implementiert damit früh getestet werden kann (</a:t>
            </a:r>
            <a:r>
              <a:rPr lang="de-DE" sz="3200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z. B. </a:t>
            </a:r>
            <a:r>
              <a:rPr lang="de-DE" sz="3200" strike="noStrike" dirty="0" err="1">
                <a:solidFill>
                  <a:srgbClr val="000000"/>
                </a:solidFill>
                <a:latin typeface="Arial"/>
                <a:ea typeface="Arial Unicode MS"/>
              </a:rPr>
              <a:t>Konstruktor</a:t>
            </a: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mit Beispieldaten)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Schnittstelle zwischen Logik und GUI umgesetzt</a:t>
            </a:r>
            <a:endParaRPr dirty="0"/>
          </a:p>
          <a:p>
            <a:pPr lvl="1">
              <a:lnSpc>
                <a:spcPct val="90000"/>
              </a:lnSpc>
              <a:buSzPct val="75000"/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Planung
</a:t>
            </a:r>
            <a:r>
              <a:rPr lang="de-DE" sz="2600" strike="noStrike">
                <a:solidFill>
                  <a:srgbClr val="000000"/>
                </a:solidFill>
                <a:latin typeface="Arial"/>
                <a:ea typeface="Arial Unicode MS"/>
              </a:rPr>
              <a:t>Vorgehensweise</a:t>
            </a:r>
            <a:endParaRPr/>
          </a:p>
        </p:txBody>
      </p:sp>
      <p:sp>
        <p:nvSpPr>
          <p:cNvPr id="567" name="TextShape 2"/>
          <p:cNvSpPr txBox="1"/>
          <p:nvPr/>
        </p:nvSpPr>
        <p:spPr>
          <a:xfrm>
            <a:off x="556560" y="2410560"/>
            <a:ext cx="9072720" cy="43840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Entwicklung 2 </a:t>
            </a:r>
            <a:endParaRPr dirty="0"/>
          </a:p>
          <a:p>
            <a:pPr lvl="1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- Test-Phase 1</a:t>
            </a:r>
            <a:endParaRPr dirty="0"/>
          </a:p>
          <a:p>
            <a:pPr lvl="1"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- Korrekturen vorgenommen</a:t>
            </a:r>
            <a:endParaRPr dirty="0"/>
          </a:p>
          <a:p>
            <a:pPr lvl="1">
              <a:lnSpc>
                <a:spcPct val="100000"/>
              </a:lnSpc>
              <a:buSzPct val="45000"/>
            </a:pPr>
            <a:r>
              <a:rPr lang="de-DE" sz="3200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- Test-Phase 2</a:t>
            </a:r>
          </a:p>
          <a:p>
            <a:pPr lvl="1">
              <a:lnSpc>
                <a:spcPct val="100000"/>
              </a:lnSpc>
              <a:buSzPct val="45000"/>
              <a:buFontTx/>
              <a:buChar char="-"/>
            </a:pPr>
            <a:endParaRPr dirty="0"/>
          </a:p>
          <a:p>
            <a:pPr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Abschlussarbeiten</a:t>
            </a:r>
            <a:endParaRPr dirty="0"/>
          </a:p>
          <a:p>
            <a:pPr lvl="1">
              <a:lnSpc>
                <a:spcPct val="90000"/>
              </a:lnSpc>
              <a:buSzPct val="7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 Dokumentation, Präsentation und Grafiken fertiggestellt</a:t>
            </a:r>
            <a:endParaRPr dirty="0"/>
          </a:p>
          <a:p>
            <a:pPr>
              <a:lnSpc>
                <a:spcPct val="100000"/>
              </a:lnSpc>
              <a:buSzPct val="45000"/>
            </a:pPr>
            <a:r>
              <a:rPr lang="de-DE" sz="3200" strike="noStrike" dirty="0">
                <a:solidFill>
                  <a:srgbClr val="000000"/>
                </a:solidFill>
                <a:latin typeface="Arial"/>
                <a:ea typeface="Arial Unicode MS"/>
              </a:rPr>
              <a:t> Projekt-Präsentation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rafik 567"/>
          <p:cNvPicPr/>
          <p:nvPr/>
        </p:nvPicPr>
        <p:blipFill>
          <a:blip r:embed="rId2" cstate="print"/>
          <a:stretch/>
        </p:blipFill>
        <p:spPr>
          <a:xfrm>
            <a:off x="658800" y="299520"/>
            <a:ext cx="8269200" cy="709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 dirty="0" smtClean="0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 dirty="0"/>
          </a:p>
        </p:txBody>
      </p:sp>
      <p:pic>
        <p:nvPicPr>
          <p:cNvPr id="570" name="Grafik 569"/>
          <p:cNvPicPr/>
          <p:nvPr/>
        </p:nvPicPr>
        <p:blipFill>
          <a:blip r:embed="rId3" cstate="print"/>
          <a:stretch/>
        </p:blipFill>
        <p:spPr>
          <a:xfrm>
            <a:off x="1080000" y="1411920"/>
            <a:ext cx="7632720" cy="575229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 dirty="0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 dirty="0"/>
          </a:p>
        </p:txBody>
      </p:sp>
      <p:pic>
        <p:nvPicPr>
          <p:cNvPr id="572" name="Grafik 571"/>
          <p:cNvPicPr/>
          <p:nvPr/>
        </p:nvPicPr>
        <p:blipFill>
          <a:blip r:embed="rId3" cstate="print"/>
          <a:stretch/>
        </p:blipFill>
        <p:spPr>
          <a:xfrm>
            <a:off x="1188000" y="1411920"/>
            <a:ext cx="7704000" cy="576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504000" y="288000"/>
            <a:ext cx="7020360" cy="12477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 anchorCtr="1"/>
          <a:lstStyle/>
          <a:p>
            <a:pPr algn="ctr">
              <a:lnSpc>
                <a:spcPct val="100000"/>
              </a:lnSpc>
            </a:pPr>
            <a:r>
              <a:rPr lang="de-DE" sz="4400" strike="noStrike">
                <a:solidFill>
                  <a:srgbClr val="000000"/>
                </a:solidFill>
                <a:latin typeface="Arial"/>
                <a:ea typeface="Arial Unicode MS"/>
              </a:rPr>
              <a:t>Applikation</a:t>
            </a:r>
            <a:endParaRPr/>
          </a:p>
        </p:txBody>
      </p:sp>
      <p:pic>
        <p:nvPicPr>
          <p:cNvPr id="574" name="Grafik 573"/>
          <p:cNvPicPr/>
          <p:nvPr/>
        </p:nvPicPr>
        <p:blipFill>
          <a:blip r:embed="rId3" cstate="print"/>
          <a:stretch/>
        </p:blipFill>
        <p:spPr>
          <a:xfrm>
            <a:off x="1121400" y="1339920"/>
            <a:ext cx="7950600" cy="59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Benutzerdefiniert</PresentationFormat>
  <Paragraphs>99</Paragraphs>
  <Slides>25</Slides>
  <Notes>17</Notes>
  <HiddenSlides>0</HiddenSlides>
  <MMClips>0</MMClips>
  <ScaleCrop>false</ScaleCrop>
  <HeadingPairs>
    <vt:vector size="4" baseType="variant">
      <vt:variant>
        <vt:lpstr>Design</vt:lpstr>
      </vt:variant>
      <vt:variant>
        <vt:i4>14</vt:i4>
      </vt:variant>
      <vt:variant>
        <vt:lpstr>Folientitel</vt:lpstr>
      </vt:variant>
      <vt:variant>
        <vt:i4>25</vt:i4>
      </vt:variant>
    </vt:vector>
  </HeadingPairs>
  <TitlesOfParts>
    <vt:vector size="39" baseType="lpstr">
      <vt:lpstr>Office Theme</vt:lpstr>
      <vt:lpstr>Larissa-Design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Folie 1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admin</dc:creator>
  <cp:lastModifiedBy>Ruel</cp:lastModifiedBy>
  <cp:revision>8</cp:revision>
  <dcterms:modified xsi:type="dcterms:W3CDTF">2015-03-16T18:40:09Z</dcterms:modified>
</cp:coreProperties>
</file>